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</p:sldMasterIdLst>
  <p:sldIdLst>
    <p:sldId id="331" r:id="rId5"/>
    <p:sldId id="330" r:id="rId6"/>
    <p:sldId id="337" r:id="rId7"/>
    <p:sldId id="327" r:id="rId8"/>
    <p:sldId id="325" r:id="rId9"/>
    <p:sldId id="289" r:id="rId10"/>
    <p:sldId id="338" r:id="rId11"/>
    <p:sldId id="335" r:id="rId12"/>
    <p:sldId id="323" r:id="rId13"/>
    <p:sldId id="333" r:id="rId14"/>
    <p:sldId id="334" r:id="rId15"/>
    <p:sldId id="351" r:id="rId16"/>
    <p:sldId id="336" r:id="rId17"/>
    <p:sldId id="344" r:id="rId18"/>
    <p:sldId id="345" r:id="rId19"/>
    <p:sldId id="346" r:id="rId20"/>
    <p:sldId id="320" r:id="rId21"/>
    <p:sldId id="340" r:id="rId22"/>
    <p:sldId id="326" r:id="rId23"/>
    <p:sldId id="317" r:id="rId24"/>
    <p:sldId id="332" r:id="rId25"/>
    <p:sldId id="324" r:id="rId26"/>
    <p:sldId id="267" r:id="rId27"/>
    <p:sldId id="341" r:id="rId28"/>
    <p:sldId id="349" r:id="rId29"/>
    <p:sldId id="342" r:id="rId30"/>
    <p:sldId id="348" r:id="rId31"/>
    <p:sldId id="339" r:id="rId32"/>
    <p:sldId id="264" r:id="rId33"/>
    <p:sldId id="328" r:id="rId34"/>
    <p:sldId id="350" r:id="rId35"/>
    <p:sldId id="343" r:id="rId36"/>
    <p:sldId id="27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8884"/>
    <a:srgbClr val="1F14FC"/>
    <a:srgbClr val="5353FB"/>
    <a:srgbClr val="51E9FD"/>
    <a:srgbClr val="5DC400"/>
    <a:srgbClr val="BFC1BF"/>
    <a:srgbClr val="B3B5B3"/>
    <a:srgbClr val="A0A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713" autoAdjust="0"/>
  </p:normalViewPr>
  <p:slideViewPr>
    <p:cSldViewPr>
      <p:cViewPr varScale="1">
        <p:scale>
          <a:sx n="84" d="100"/>
          <a:sy n="84" d="100"/>
        </p:scale>
        <p:origin x="60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4235-94B5-498C-834B-9B8B3AB621A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D000-53A7-4807-8818-1CBF133AB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F4F0-FF05-4C1F-8959-A4947C979793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8D52-C33F-4EE9-97A3-6789E7B76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271F-D7E9-4843-843F-4BCC9EF81C5A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2B5B-26FC-4283-A2E3-4C284491D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04AE61-5FD8-4067-B7F7-B26B30869CE3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E4A622-A0F4-4E51-8036-D044ABC8E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C824-A3C1-4CBD-80D7-5EBD0CA4ACBE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806D-E58A-422E-85B3-38C499B94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322C3F-266E-40CD-8361-1DF7BAE513C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AE81F7-15C0-47C9-A539-9DDD9F3F9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3B96E7-D01E-4190-A1CD-7BC7631A4BB0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2953F1-89FA-4246-BBC9-09D7E00F8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87CEE3-893A-4DBE-8B5A-7D2F7D937685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AE8AF6-85AC-4C1A-B3B6-FDABF68E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2BCC-1B1C-48BD-B45E-A217D586D527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70AC-EC8D-4E91-8962-F3D20023A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AED8-EA30-4E6D-9075-9D285EB6F942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5807-9C4E-4D16-ADEE-6E96B5F3B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EC0619-F22A-4068-87AE-BB4E5703D654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586D0B-6935-4F59-A4C8-989F1B155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243C-3762-41D1-972B-AF071C097CC8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45AE-EEA2-4774-9B75-7795D8D6D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11B9-E86A-4ACF-BA21-BD51E0634188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DB1D-2F1B-4E42-B36B-9F9FF670B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0FF8-2432-4E93-AA4E-F8D8F4841100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0076-2092-4383-A786-767A92EBA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7E9579-F4DC-4F58-9D4D-6BD7597A3AD0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02A162-7329-467C-B8E4-626FE9297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7ADA-89B3-42DA-8166-6E6381A50F95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607-E275-4417-87CE-6B9586A71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59C228-9AF7-49C6-8B2F-5522A403D67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5561E1-1C4B-4A26-B584-D2E844747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A9A22C-AFAF-4F1A-9973-166E44595E1F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42F260-FD03-4EEB-AA17-250525465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48D351-6C17-43AA-90F4-8798B6423003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270154-DBF2-4BD7-BC82-8B83B020F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2778-A71F-4909-A077-7360A8E12D0A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2400-888B-460A-8DFD-D9F4A064B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1AAC-FA82-463F-91C1-55A7E016DE60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2CC4-C9BC-4761-B9BF-1549FFCAD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46E024-EA26-4C76-9E99-5C9DBAFAF8D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15695D-8EA8-45FF-B30E-2D57A5EAA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4911-A036-4FDB-9121-2FA65A50B1B2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69CA-1CA6-4AB3-AC44-5E6AADFAA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DD4A-C6BB-4E49-8D62-0D12CA887F47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2B0E-F48C-4094-8655-B5E16A66C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AD36-4338-4E8F-98C2-800FCAA301F4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FA2C-1C4A-4DD7-BF6D-B00BE8B1C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526DDA-8A9B-4975-848C-73BE27B028C2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42CC04-3C2D-4EEE-9173-95E0BE43F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5928-5303-4654-8A16-40132C4B7037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5AFC-A429-467B-AE86-F56117D7A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8A4BF0-E5B0-4374-937D-C02F61845EED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E2F2F7-6B94-4922-8D9A-8987D4BD5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90C8B4-3E8C-4184-B3A4-074C8602715D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7306BA-7929-497F-93D2-EA913450F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B56392-E336-4953-99E3-8EA49BC579AA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37C183-DE0A-431A-A445-0E2D1E913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8AA4-6C7B-4824-907D-CB6618FB8847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2F4A-FB2D-44AA-AEAD-FC06430FE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D59B-C5FD-472A-814D-81418D382DAC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45BE-FD68-4803-98C4-A92212F66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5A8AF7-CA01-429B-A154-04594581C15B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4F743D-7422-47AC-BA0F-94CEE5FCA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A7C0-1C99-4519-8198-40BA000AB5D0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1935-B3D5-4817-880F-84886B186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A474-01E4-4ABE-BC21-32A1A4C19FFD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0778-2AC0-4503-995D-E8F808681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1143-AB26-49F0-861D-9DB264830B2B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6BA54-F8FD-4217-A288-C11E3911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8FA4-A127-496C-AA3B-2270C3E6E32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4725-0B63-4DBB-AAE2-A2D755515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AA9B-D6A7-43E5-B129-0C0372E9805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86DA-8258-4B7C-B42D-638285B6E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6391-1A36-4C0C-AAFC-42AC9B5E1E77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A13A-A868-44EE-8093-B9573D0FB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B715-AE51-4ECF-891F-5BA7D4FAA85C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C60F-3540-41E4-80D6-07214CF78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F66B-A6DC-4927-A912-27737AF6D00D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CD65-D6E9-43F9-BDBC-6AE2BDBD5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EB873B-07E7-4D07-B00B-EE9FCB37644B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012DB4-725E-4E79-9C3C-6D2387557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60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6AC35B0-3B0F-4A7D-B3AA-A807DB4164A2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658A271-21EE-4548-94F4-013C58020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794" r:id="rId2"/>
    <p:sldLayoutId id="2147483810" r:id="rId3"/>
    <p:sldLayoutId id="2147483811" r:id="rId4"/>
    <p:sldLayoutId id="2147483812" r:id="rId5"/>
    <p:sldLayoutId id="2147483795" r:id="rId6"/>
    <p:sldLayoutId id="2147483796" r:id="rId7"/>
    <p:sldLayoutId id="2147483813" r:id="rId8"/>
    <p:sldLayoutId id="2147483797" r:id="rId9"/>
    <p:sldLayoutId id="214748379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4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1B9CC8-31AC-44E4-AF10-614E4C5E1ECA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944F820-B749-4C7F-A3CB-D90985E75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799" r:id="rId2"/>
    <p:sldLayoutId id="2147483815" r:id="rId3"/>
    <p:sldLayoutId id="2147483816" r:id="rId4"/>
    <p:sldLayoutId id="2147483817" r:id="rId5"/>
    <p:sldLayoutId id="2147483800" r:id="rId6"/>
    <p:sldLayoutId id="2147483801" r:id="rId7"/>
    <p:sldLayoutId id="2147483818" r:id="rId8"/>
    <p:sldLayoutId id="2147483802" r:id="rId9"/>
    <p:sldLayoutId id="214748380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8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3E943A5-D708-4F22-B89F-4E45894A6F3F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C6CBFB9-BCE2-4DE6-A3AF-825E1023E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04" r:id="rId2"/>
    <p:sldLayoutId id="2147483820" r:id="rId3"/>
    <p:sldLayoutId id="2147483821" r:id="rId4"/>
    <p:sldLayoutId id="2147483822" r:id="rId5"/>
    <p:sldLayoutId id="2147483805" r:id="rId6"/>
    <p:sldLayoutId id="2147483806" r:id="rId7"/>
    <p:sldLayoutId id="2147483823" r:id="rId8"/>
    <p:sldLayoutId id="2147483807" r:id="rId9"/>
    <p:sldLayoutId id="214748380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A%D1%81%D1%82%D1%80%D0%B5%D0%BC%D0%B8%D0%B7%D0%BC" TargetMode="External"/><Relationship Id="rId2" Type="http://schemas.openxmlformats.org/officeDocument/2006/relationships/hyperlink" Target="http://ru.wikipedia.org/wiki/%D0%9A%D1%81%D0%B5%D0%BD%D0%BE%D1%84%D0%BE%D0%B1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irota.ru/forum/images/90/90695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grani.ru/files/2406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wizv.ru/images/photos/big/20071206211210_1-malchik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azetachel.ru/upload/iblock/956/25.09.2008_12_vn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2%D0%B5%D1%80%D0%BF%D0%B8%D0%BC%D0%BE%D1%81%D1%82%D1%8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avmir.ru/wp-content/uploads/2009/06/untitle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Толерантность - это не уступка, снисхождение или потворство.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Толерантность - это прежде всего активное отношение, формируемое на основе признания универсальных прав и основных свобод человека.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при каких обстоятельствах толерантность не может служить оправданием посягательств на эти основные ценности.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Толерантность - это понятие, означающее отказ от догматизма, от абсолютизации истины и утверждающее нормы, установленные в международных правовых актах в области прав человека.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F:\С диска D\Воспитательная работа\Ярославль - мой дом 2012\Толерантность 6+4\школы\Уважая других - уважаешь себя!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285860"/>
            <a:ext cx="68580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Толерантность заключается в представлении другим права жить в соответствии с собственным мировоззрением.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Проявления нетерпимости: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484030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оскорбления, насмешки, пренебрежение;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игнорирование (отказ в беседе, в признании);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негативные стереотипы, предубеждения, предрассудки;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этноцентризм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врага (перенос вины за несчастья, неблагополучие и социальные проблемы на ту или иную группу);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преследования, запугивания, угрозы;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дискриминация по различным признакам;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Проявления нетерпимости: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ксенофобия в форме этнофобий, религиозных фобий,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мигрантофобии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прочее;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национализм;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фашизм;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расизм;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империализм;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эксплуатация;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осквернение религиозных или культурных символов;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Проявления нетерпимости: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религиозное преследование;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изгнание (официальное или насильственное);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сегрегация, включая апартеид;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репрессии (насильственное лишение возможности реализации прав человека),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уничтожение и геноцид (содержание в заключении, физические расправы, нападения, убийства).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214563" y="1000125"/>
            <a:ext cx="4643437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rgbClr val="1F14FC"/>
                </a:solidFill>
                <a:latin typeface="Times New Roman" pitchFamily="18" charset="0"/>
                <a:cs typeface="Times New Roman" pitchFamily="18" charset="0"/>
              </a:rPr>
              <a:t>Ярославль - русский по природе и многонациональный по характеру </a:t>
            </a:r>
          </a:p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rgbClr val="1F14FC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2976" cy="121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14290"/>
            <a:ext cx="2047858" cy="152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" name="Picture 5" descr="0_bd01_f27d0319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2000231" cy="14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5500702"/>
            <a:ext cx="3418543" cy="15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2013721" cy="15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2500307"/>
            <a:ext cx="2285984" cy="171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5" name="Picture 4" descr="0_41a59_a1c2269b_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214949"/>
            <a:ext cx="2207469" cy="16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1"/>
            <a:ext cx="8472518" cy="5000661"/>
          </a:xfrm>
        </p:spPr>
        <p:txBody>
          <a:bodyPr/>
          <a:lstStyle/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живем в век глобализации экономики и мобильности, быстрого развития коммуникации, интеграции и </a:t>
            </a:r>
            <a:r>
              <a:rPr lang="ru-RU" sz="3600" kern="1400" dirty="0" smtClean="0">
                <a:latin typeface="Times New Roman" pitchFamily="18" charset="0"/>
                <a:cs typeface="Times New Roman" pitchFamily="18" charset="0"/>
              </a:rPr>
              <a:t>взаимозависимости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 век крупномасштабных миграций и перемещения населения, урбанизации и преобразования социальных структур.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1042988" y="1142984"/>
            <a:ext cx="7643812" cy="4071966"/>
          </a:xfrm>
          <a:noFill/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условиях роста населения и увеличения миграции во всём мире идёт рост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 tooltip="Ксенофобия"/>
              </a:rPr>
              <a:t>ксенофобии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3" tooltip="Экстремизм"/>
              </a:rPr>
              <a:t>экстремизма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1133475" cy="1143000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Толерантность – как активное социальное поведение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Г.В.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ЯФ МФЮА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568468"/>
            <a:ext cx="7289469" cy="516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385445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Ксенофобия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800" b="0" dirty="0">
                <a:latin typeface="Times New Roman" pitchFamily="18" charset="0"/>
              </a:rPr>
              <a:t>страх или ненависть к чужому, незнакомому, непривычному;</a:t>
            </a:r>
          </a:p>
          <a:p>
            <a:pPr>
              <a:lnSpc>
                <a:spcPct val="150000"/>
              </a:lnSpc>
            </a:pPr>
            <a:r>
              <a:rPr lang="ru-RU" sz="2800" b="0" dirty="0">
                <a:latin typeface="Times New Roman" pitchFamily="18" charset="0"/>
              </a:rPr>
              <a:t>восприятие чужого </a:t>
            </a:r>
          </a:p>
          <a:p>
            <a:pPr>
              <a:lnSpc>
                <a:spcPct val="150000"/>
              </a:lnSpc>
            </a:pPr>
            <a:r>
              <a:rPr lang="ru-RU" sz="2800" b="0" dirty="0">
                <a:latin typeface="Times New Roman" pitchFamily="18" charset="0"/>
              </a:rPr>
              <a:t>как непонятного, непостижимого,</a:t>
            </a:r>
          </a:p>
          <a:p>
            <a:pPr>
              <a:lnSpc>
                <a:spcPct val="150000"/>
              </a:lnSpc>
            </a:pPr>
            <a:r>
              <a:rPr lang="ru-RU" sz="2800" b="0" dirty="0">
                <a:latin typeface="Times New Roman" pitchFamily="18" charset="0"/>
              </a:rPr>
              <a:t>а поэтому опасного и враждебного</a:t>
            </a:r>
            <a:r>
              <a:rPr lang="ru-RU" sz="2800" b="0" dirty="0"/>
              <a:t>.</a:t>
            </a:r>
            <a:r>
              <a:rPr lang="ru-RU" dirty="0"/>
              <a:t>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smtClean="0"/>
              <a:t>Виды ксенофобии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BFC1BF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</a:rPr>
              <a:t>Виды ксенофобий</a:t>
            </a:r>
          </a:p>
          <a:p>
            <a:r>
              <a:rPr lang="ru-RU" sz="2800" smtClean="0">
                <a:latin typeface="Times New Roman" pitchFamily="18" charset="0"/>
              </a:rPr>
              <a:t>этнофобия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(антисемитизм,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русофобия,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кавказобофия,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арабофобия и пр.)</a:t>
            </a:r>
          </a:p>
          <a:p>
            <a:r>
              <a:rPr lang="ru-RU" sz="2800" smtClean="0">
                <a:latin typeface="Times New Roman" pitchFamily="18" charset="0"/>
              </a:rPr>
              <a:t>мигрантофобия</a:t>
            </a:r>
          </a:p>
          <a:p>
            <a:r>
              <a:rPr lang="ru-RU" sz="2800" smtClean="0">
                <a:latin typeface="Times New Roman" pitchFamily="18" charset="0"/>
              </a:rPr>
              <a:t>психофобия</a:t>
            </a:r>
          </a:p>
          <a:p>
            <a:r>
              <a:rPr lang="ru-RU" sz="2800" smtClean="0">
                <a:latin typeface="Times New Roman" pitchFamily="18" charset="0"/>
              </a:rPr>
              <a:t>расовые фобии</a:t>
            </a:r>
          </a:p>
          <a:p>
            <a:r>
              <a:rPr lang="ru-RU" sz="2800" smtClean="0">
                <a:latin typeface="Times New Roman" pitchFamily="18" charset="0"/>
              </a:rPr>
              <a:t>религиозные фобии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(исламофобия и пр.)</a:t>
            </a:r>
          </a:p>
          <a:p>
            <a:endParaRPr lang="ru-RU" sz="2800" smtClean="0">
              <a:latin typeface="Times New Roman" pitchFamily="18" charset="0"/>
            </a:endParaRP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31748" name="Picture 8" descr="Я ва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938" y="333375"/>
            <a:ext cx="5707062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1214423"/>
            <a:ext cx="72866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90000"/>
              </a:lnSpc>
            </a:pPr>
            <a:r>
              <a:rPr lang="ru-RU" sz="4000" b="0" dirty="0" smtClean="0">
                <a:latin typeface="Times New Roman" pitchFamily="18" charset="0"/>
              </a:rPr>
              <a:t>Толерантность - это активное социальное поведение, к которому человек приходит добровольно и сознательно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289 из 45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2881" cy="35719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323850" y="3933825"/>
            <a:ext cx="47482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>
                <a:solidFill>
                  <a:srgbClr val="1F14FC"/>
                </a:solidFill>
                <a:latin typeface="Times New Roman" pitchFamily="18" charset="0"/>
              </a:rPr>
              <a:t>Основой толерантности</a:t>
            </a:r>
            <a:r>
              <a:rPr lang="ru-RU" sz="3200">
                <a:latin typeface="Times New Roman" pitchFamily="18" charset="0"/>
              </a:rPr>
              <a:t> является признание права на отличие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71612"/>
            <a:ext cx="3737533" cy="515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21497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Воспитание является наиболее эффективным средством предупреждения нетерпимости. </a:t>
            </a: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Воспитание в духе толерантности начинается с обучения людей тому, в чем заключаются их общие права и свободы и с поощрения стремления к защите прав других.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:\С диска D\Воспитательная работа\Ярославль - мой дом 2012\Толерантность 6+4\вузы\Взглядов много - дом один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131" y="1600200"/>
            <a:ext cx="639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86412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Воспитание в духе толерантности направлено на противодействие влиянию, вызывающему чувство страха и отчуждения по отношению к другим.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57166"/>
            <a:ext cx="46434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Воспитание в духе толерантности должно формировать у молодежи навыки независимого мышления, критического осмысления и выработки суждений, основанных на моральных ценностях.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373063" y="142875"/>
            <a:ext cx="4465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1F14FC"/>
                </a:solidFill>
                <a:latin typeface="Times New Roman" pitchFamily="18" charset="0"/>
                <a:cs typeface="Times New Roman" pitchFamily="18" charset="0"/>
              </a:rPr>
              <a:t>Критерии толерантности:</a:t>
            </a:r>
            <a:r>
              <a:rPr lang="ru-RU" sz="2800" b="0">
                <a:solidFill>
                  <a:srgbClr val="1F14F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8" descr="Картинка 22 из 45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14620"/>
            <a:ext cx="5074836" cy="40449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</p:spPr>
      </p:pic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2428875" y="13573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>
                <a:latin typeface="Calibri" pitchFamily="34" charset="0"/>
              </a:rPr>
              <a:t> </a:t>
            </a:r>
          </a:p>
        </p:txBody>
      </p:sp>
      <p:pic>
        <p:nvPicPr>
          <p:cNvPr id="6" name="Picture 9" descr="Картинка 259 из 454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42852"/>
            <a:ext cx="3500462" cy="29768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7" descr="Картинка 160 из 454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000108"/>
            <a:ext cx="4033837" cy="33083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1133475" cy="1143000"/>
          </a:xfr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Понятие «толерантность» было введено в научный оборот в XVIII веке.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 России понятие толерантности стало употребляться в либеральной печати с середины XIX века, но с середины 1930-х годов оно исчезло из политической лексики, пока вновь не появилось в начале 1990-х годов.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76886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равноправие (равный доступ к социальным благам, к управленческим, образовательным и экономическим возможностям);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взаимоуважение, доброжелательность и терпимое отношение к различным группам;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равные возможности для участия в политической жизни всех членов общества;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развитие культурной самобытности и языков национальных меньшинств;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F:\С диска D\Воспитательная работа\Ярославль - мой дом 2012\Толерантность 6+4\вузы\Долой стереотипы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000108"/>
            <a:ext cx="571504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491174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охват событиями общественного характера, праздниками как можно большего числа людей;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следовать своим традициям для всех культур;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свобода вероисповедания при условии, что это не ущемляет права и возможности других;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сотрудничество и солидарность в решение общих проблем;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позитивная лексика в наиболее уязвимых сферах отношений.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20184"/>
            <a:ext cx="8286807" cy="629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perspectiveContrastingLeftFacing"/>
            <a:lightRig rig="threePt" dir="t"/>
          </a:scene3d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456" y="2500307"/>
            <a:ext cx="2087544" cy="18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071546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ru-RU" sz="4000" b="0" dirty="0" smtClean="0">
                <a:latin typeface="Times New Roman" pitchFamily="18" charset="0"/>
              </a:rPr>
              <a:t>Толерантность </a:t>
            </a:r>
          </a:p>
          <a:p>
            <a:pPr algn="ctr">
              <a:buNone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( от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  <a:hlinkClick r:id="rId3" tooltip="Латинский язык"/>
              </a:rPr>
              <a:t>лат.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0" i="1" dirty="0" err="1" smtClean="0">
                <a:latin typeface="Times New Roman" pitchFamily="18" charset="0"/>
                <a:cs typeface="Times New Roman" pitchFamily="18" charset="0"/>
              </a:rPr>
              <a:t>tolerare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 - терпеть, переносить, выносить, привыкать) - социологический термин, обозначающий 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  <a:hlinkClick r:id="rId4" tooltip="Терпимость"/>
              </a:rPr>
              <a:t>терпимость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 к иному мировоззрению, образу жизни, поведению и обычаям.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357298"/>
            <a:ext cx="8001056" cy="5405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Font typeface="Arial" charset="0"/>
              <a:buNone/>
            </a:pPr>
            <a:r>
              <a:rPr lang="ru-RU" sz="4000" b="0" dirty="0" smtClean="0">
                <a:latin typeface="Times New Roman" pitchFamily="18" charset="0"/>
              </a:rPr>
              <a:t>«Толерантность - это гармония в многообразии»</a:t>
            </a:r>
          </a:p>
          <a:p>
            <a:pPr algn="ctr">
              <a:lnSpc>
                <a:spcPct val="140000"/>
              </a:lnSpc>
              <a:buFont typeface="Arial" charset="0"/>
              <a:buNone/>
            </a:pPr>
            <a:r>
              <a:rPr lang="ru-RU" sz="4000" b="0" dirty="0" smtClean="0">
                <a:latin typeface="Times New Roman" pitchFamily="18" charset="0"/>
              </a:rPr>
              <a:t>гласит Декларация принципов толерантности</a:t>
            </a:r>
          </a:p>
          <a:p>
            <a:pPr algn="ctr">
              <a:lnSpc>
                <a:spcPct val="140000"/>
              </a:lnSpc>
              <a:buFont typeface="Arial" charset="0"/>
              <a:buNone/>
            </a:pPr>
            <a:r>
              <a:rPr lang="ru-RU" sz="4000" b="0" dirty="0" smtClean="0">
                <a:latin typeface="Times New Roman" pitchFamily="18" charset="0"/>
              </a:rPr>
              <a:t>принятая резолюцией ООН</a:t>
            </a:r>
          </a:p>
          <a:p>
            <a:pPr algn="ctr">
              <a:lnSpc>
                <a:spcPct val="140000"/>
              </a:lnSpc>
              <a:buFont typeface="Arial" charset="0"/>
              <a:buNone/>
            </a:pPr>
            <a:r>
              <a:rPr lang="ru-RU" sz="4000" b="0" dirty="0" smtClean="0">
                <a:latin typeface="Times New Roman" pitchFamily="18" charset="0"/>
              </a:rPr>
              <a:t>16 ноября 1995 года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Картинка 26 из 45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02" y="357166"/>
            <a:ext cx="8825398" cy="6426223"/>
          </a:xfrm>
          <a:prstGeom prst="ellipse">
            <a:avLst/>
          </a:prstGeom>
          <a:solidFill>
            <a:srgbClr val="FFFF00"/>
          </a:solidFill>
          <a:effectLst>
            <a:softEdge rad="635000"/>
          </a:effec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3113" y="1119188"/>
            <a:ext cx="5057775" cy="46196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14404"/>
            <a:ext cx="5143504" cy="2928958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13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285860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Гендерная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толерантность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Межклассовая толерантность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Образовательная толерантность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Политическая толерантность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Расовая и национальная толерантность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Сексуально-ориентационная толерантность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Толерантность по отношению к инвалидам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Религиозная толерантность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Международный день, посвящённый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отмечается с 1997 года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16 ноября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786477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Терпимость означает уважение, правильное понимание и принятие многообразия культур нашего мира, форм самовыражения и способов проявлений человеческой индивидуальности.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Ей способствуют знания, открытость, общение и свобода мысли, совести и убеждений.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633</Words>
  <Application>Microsoft Office PowerPoint</Application>
  <PresentationFormat>Экран (4:3)</PresentationFormat>
  <Paragraphs>94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Тема Office</vt:lpstr>
      <vt:lpstr>2_Метро</vt:lpstr>
      <vt:lpstr>3_Метро</vt:lpstr>
      <vt:lpstr>4_Метро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Проявления нетерпимости: </vt:lpstr>
      <vt:lpstr>      Проявления нетерпимости: </vt:lpstr>
      <vt:lpstr>      Проявления нетерпимости: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ксенофобии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Омарова Галина Владимировна</dc:creator>
  <cp:lastModifiedBy>Лопатин Дмитрий Александрович</cp:lastModifiedBy>
  <cp:revision>126</cp:revision>
  <dcterms:modified xsi:type="dcterms:W3CDTF">2014-02-24T13:35:59Z</dcterms:modified>
</cp:coreProperties>
</file>